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1"/>
  </p:notesMasterIdLst>
  <p:handoutMasterIdLst>
    <p:handoutMasterId r:id="rId22"/>
  </p:handoutMasterIdLst>
  <p:sldIdLst>
    <p:sldId id="2147480102" r:id="rId4"/>
    <p:sldId id="2147479923" r:id="rId5"/>
    <p:sldId id="2147480109" r:id="rId6"/>
    <p:sldId id="2147482789" r:id="rId7"/>
    <p:sldId id="2147482787" r:id="rId8"/>
    <p:sldId id="2147482790" r:id="rId9"/>
    <p:sldId id="2147482805" r:id="rId10"/>
    <p:sldId id="2147482797" r:id="rId11"/>
    <p:sldId id="2147482798" r:id="rId12"/>
    <p:sldId id="2147482799" r:id="rId13"/>
    <p:sldId id="2147482794" r:id="rId14"/>
    <p:sldId id="2147482800" r:id="rId15"/>
    <p:sldId id="2147480044" r:id="rId16"/>
    <p:sldId id="2147482802" r:id="rId17"/>
    <p:sldId id="2147480056" r:id="rId18"/>
    <p:sldId id="2147482801" r:id="rId19"/>
    <p:sldId id="2147482793" r:id="rId20"/>
  </p:sldIdLst>
  <p:sldSz cx="12192000" cy="6858000"/>
  <p:notesSz cx="6858000" cy="9144000"/>
  <p:embeddedFontLs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oppins" panose="00000500000000000000" pitchFamily="2" charset="-94"/>
      <p:regular r:id="rId27"/>
      <p:bold r:id="rId28"/>
      <p:italic r:id="rId29"/>
      <p:boldItalic r:id="rId30"/>
    </p:embeddedFont>
    <p:embeddedFont>
      <p:font typeface="Segoe Sans Text" pitchFamily="2" charset="0"/>
      <p:regular r:id="rId31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09BDD1-54D4-45B8-A72C-F908EB7AD98A}">
          <p14:sldIdLst>
            <p14:sldId id="2147480102"/>
            <p14:sldId id="2147479923"/>
            <p14:sldId id="2147480109"/>
            <p14:sldId id="2147482789"/>
            <p14:sldId id="2147482787"/>
            <p14:sldId id="2147482790"/>
            <p14:sldId id="2147482805"/>
            <p14:sldId id="2147482797"/>
            <p14:sldId id="2147482798"/>
            <p14:sldId id="2147482799"/>
            <p14:sldId id="2147482794"/>
            <p14:sldId id="2147482800"/>
            <p14:sldId id="2147480044"/>
            <p14:sldId id="2147482802"/>
            <p14:sldId id="2147480056"/>
          </p14:sldIdLst>
        </p14:section>
        <p14:section name="Removed Parts" id="{A362BE53-076F-406F-80BF-61600DB6196D}">
          <p14:sldIdLst>
            <p14:sldId id="2147482801"/>
            <p14:sldId id="21474827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microsoft.com/office/2018/10/relationships/authors" Target="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11/9/2024 1:02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11/9/2024 1:02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11/9/2024 1:02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abp.io/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9.png"/><Relationship Id="rId4" Type="http://schemas.openxmlformats.org/officeDocument/2006/relationships/hyperlink" Target="https://abp.i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225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25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29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1829830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1829831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2B3B5471-3D71-F705-820A-52DC2345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0" y="4099371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69D234-3A30-7ED0-1B1D-F0061CB2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527E04-5580-2906-434F-E05611F4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Between the Modules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BFB3B-2AF8-4BA4-4D15-6227EBA58EEF}"/>
              </a:ext>
            </a:extLst>
          </p:cNvPr>
          <p:cNvSpPr/>
          <p:nvPr/>
        </p:nvSpPr>
        <p:spPr>
          <a:xfrm>
            <a:off x="1398091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09FC9-AC91-22C1-AA25-394A641A78BA}"/>
              </a:ext>
            </a:extLst>
          </p:cNvPr>
          <p:cNvSpPr/>
          <p:nvPr/>
        </p:nvSpPr>
        <p:spPr>
          <a:xfrm>
            <a:off x="1594176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5F4CC-279A-1A1E-E074-7073151F17B4}"/>
              </a:ext>
            </a:extLst>
          </p:cNvPr>
          <p:cNvSpPr/>
          <p:nvPr/>
        </p:nvSpPr>
        <p:spPr>
          <a:xfrm>
            <a:off x="3397560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FEFA19-A81C-CF7F-860A-FB9AC3508C7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386178" y="3352540"/>
            <a:ext cx="1011382" cy="1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2EE06B-E0C8-71AB-6AEC-B3662178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05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93487D-0924-40D0-FD11-BD87BE44476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793561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D358CBB-764D-F36C-D69C-8714D005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21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A9980-4BF9-87DB-27BA-059CD9E2DEE4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1990177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0CD82A-04B1-385C-261A-DBB91DCA64A6}"/>
              </a:ext>
            </a:extLst>
          </p:cNvPr>
          <p:cNvSpPr txBox="1"/>
          <p:nvPr/>
        </p:nvSpPr>
        <p:spPr>
          <a:xfrm>
            <a:off x="1607699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37031-4EED-76A2-BC3C-FE42C0BFCE17}"/>
              </a:ext>
            </a:extLst>
          </p:cNvPr>
          <p:cNvSpPr txBox="1"/>
          <p:nvPr/>
        </p:nvSpPr>
        <p:spPr>
          <a:xfrm>
            <a:off x="3414555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3B87E-A57C-11BF-C4E4-22BD027E0634}"/>
              </a:ext>
            </a:extLst>
          </p:cNvPr>
          <p:cNvSpPr/>
          <p:nvPr/>
        </p:nvSpPr>
        <p:spPr>
          <a:xfrm>
            <a:off x="1398091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83A94E-5472-6806-3597-459849C05375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90177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EA6B5-9DAB-C11E-035D-CE08B1D6E9FE}"/>
              </a:ext>
            </a:extLst>
          </p:cNvPr>
          <p:cNvSpPr txBox="1"/>
          <p:nvPr/>
        </p:nvSpPr>
        <p:spPr>
          <a:xfrm>
            <a:off x="2350111" y="3062214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query stock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71223-F10A-6D71-A28B-05E584D26E96}"/>
              </a:ext>
            </a:extLst>
          </p:cNvPr>
          <p:cNvSpPr txBox="1"/>
          <p:nvPr/>
        </p:nvSpPr>
        <p:spPr>
          <a:xfrm>
            <a:off x="1953801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39D20E-3294-E44A-E0BC-F5A2EE8A37EC}"/>
              </a:ext>
            </a:extLst>
          </p:cNvPr>
          <p:cNvSpPr/>
          <p:nvPr/>
        </p:nvSpPr>
        <p:spPr>
          <a:xfrm>
            <a:off x="7193249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9EB64-CF62-B0AC-8B34-2083D694C76A}"/>
              </a:ext>
            </a:extLst>
          </p:cNvPr>
          <p:cNvSpPr/>
          <p:nvPr/>
        </p:nvSpPr>
        <p:spPr>
          <a:xfrm>
            <a:off x="7389334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FD75-60A8-E7B5-31FF-CBC5CD70B5CF}"/>
              </a:ext>
            </a:extLst>
          </p:cNvPr>
          <p:cNvSpPr/>
          <p:nvPr/>
        </p:nvSpPr>
        <p:spPr>
          <a:xfrm>
            <a:off x="9192718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1E705E-86D7-56D1-E0B0-7CA6105DCB8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181336" y="3352540"/>
            <a:ext cx="1011382" cy="1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70AD70-B777-2238-4846-4D8A97CD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563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2F21FB-EED5-1894-0875-DB5C47597085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9588719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45D1CDA-1246-4946-1440-B18A0292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79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C7F986-F04F-5733-BC06-F50B17075F53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7785335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DE4A6E-F54B-6278-82EC-5F16E33AEFEA}"/>
              </a:ext>
            </a:extLst>
          </p:cNvPr>
          <p:cNvSpPr txBox="1"/>
          <p:nvPr/>
        </p:nvSpPr>
        <p:spPr>
          <a:xfrm>
            <a:off x="7402857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C9EDF0-2206-E86B-2DDC-1ADD1E004798}"/>
              </a:ext>
            </a:extLst>
          </p:cNvPr>
          <p:cNvSpPr txBox="1"/>
          <p:nvPr/>
        </p:nvSpPr>
        <p:spPr>
          <a:xfrm>
            <a:off x="9209713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DD3275-DE4B-2705-7E14-0FEC168E3A93}"/>
              </a:ext>
            </a:extLst>
          </p:cNvPr>
          <p:cNvSpPr/>
          <p:nvPr/>
        </p:nvSpPr>
        <p:spPr>
          <a:xfrm>
            <a:off x="7193249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006134-DE53-2787-4DF7-992691C8C16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785335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742057-723E-E19A-9D34-8D10CAE2A530}"/>
              </a:ext>
            </a:extLst>
          </p:cNvPr>
          <p:cNvSpPr txBox="1"/>
          <p:nvPr/>
        </p:nvSpPr>
        <p:spPr>
          <a:xfrm>
            <a:off x="8167810" y="2898363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bg1"/>
                </a:solidFill>
              </a:rPr>
              <a:t>event</a:t>
            </a:r>
            <a:br>
              <a:rPr lang="tr-TR" sz="1100" b="1" i="1" dirty="0">
                <a:solidFill>
                  <a:schemeClr val="bg1"/>
                </a:solidFill>
              </a:rPr>
            </a:br>
            <a:r>
              <a:rPr lang="tr-TR" sz="1100" b="1" dirty="0">
                <a:solidFill>
                  <a:schemeClr val="bg1"/>
                </a:solidFill>
              </a:rPr>
              <a:t>OrderPlaced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7A757F-FE22-B215-D0ED-9B1F553BBD42}"/>
              </a:ext>
            </a:extLst>
          </p:cNvPr>
          <p:cNvSpPr txBox="1"/>
          <p:nvPr/>
        </p:nvSpPr>
        <p:spPr>
          <a:xfrm>
            <a:off x="7748959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3B8465-AC6E-A120-6BF8-14993824EAC9}"/>
              </a:ext>
            </a:extLst>
          </p:cNvPr>
          <p:cNvSpPr txBox="1"/>
          <p:nvPr/>
        </p:nvSpPr>
        <p:spPr>
          <a:xfrm>
            <a:off x="682086" y="5383767"/>
            <a:ext cx="43125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</a:rPr>
              <a:t>Best for </a:t>
            </a:r>
            <a:r>
              <a:rPr lang="tr-TR" sz="2000" b="1" dirty="0">
                <a:solidFill>
                  <a:schemeClr val="bg1"/>
                </a:solidFill>
              </a:rPr>
              <a:t>read / query </a:t>
            </a:r>
            <a:r>
              <a:rPr lang="tr-TR" sz="2000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A0FD6D-EADA-7CBB-7354-93C94B051DC2}"/>
              </a:ext>
            </a:extLst>
          </p:cNvPr>
          <p:cNvSpPr txBox="1"/>
          <p:nvPr/>
        </p:nvSpPr>
        <p:spPr>
          <a:xfrm>
            <a:off x="6521699" y="5383767"/>
            <a:ext cx="49666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Implement </a:t>
            </a:r>
            <a:r>
              <a:rPr lang="tr-TR" sz="2000" b="1" dirty="0">
                <a:solidFill>
                  <a:schemeClr val="bg1"/>
                </a:solidFill>
              </a:rPr>
              <a:t>side effects</a:t>
            </a:r>
            <a:br>
              <a:rPr lang="tr-TR" sz="2000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(a change triggers another change in other modules)</a:t>
            </a:r>
            <a:endParaRPr lang="tr-TR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06BDC-380B-538A-A6E3-F99015342246}"/>
              </a:ext>
            </a:extLst>
          </p:cNvPr>
          <p:cNvSpPr txBox="1"/>
          <p:nvPr/>
        </p:nvSpPr>
        <p:spPr>
          <a:xfrm>
            <a:off x="1033379" y="1288008"/>
            <a:ext cx="3716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Services (API Calls)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B5739-51ED-C735-1E80-25FF5EFAAE76}"/>
              </a:ext>
            </a:extLst>
          </p:cNvPr>
          <p:cNvSpPr txBox="1"/>
          <p:nvPr/>
        </p:nvSpPr>
        <p:spPr>
          <a:xfrm>
            <a:off x="7574282" y="1291106"/>
            <a:ext cx="22100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Events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5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7" grpId="0"/>
      <p:bldP spid="28" grpId="0"/>
      <p:bldP spid="29" grpId="0" animBg="1"/>
      <p:bldP spid="31" grpId="0"/>
      <p:bldP spid="32" grpId="0"/>
      <p:bldP spid="33" grpId="0"/>
      <p:bldP spid="3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D7CF23-7119-5C8E-EE8A-CE3C32E6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7F90F6-F7F6-4D34-9EEB-F0B51B8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Solutions &amp; The Host Application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79138-A163-8530-96E0-342EF905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39" y="4283765"/>
            <a:ext cx="2524121" cy="2066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365ED-70EC-47D9-0435-6C8898A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06" y="2194317"/>
            <a:ext cx="3159492" cy="74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3AD1-CC87-5585-89FF-879811C3E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97" y="2197306"/>
            <a:ext cx="3269006" cy="744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D6EE6-1B7D-07C4-CA86-1A8964B41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27" y="2194317"/>
            <a:ext cx="3211286" cy="7476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8E18DF-19B8-B584-2340-DC0CA141A541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2679000" y="2941983"/>
            <a:ext cx="2630968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E2A369-A27A-F81C-9546-957A796FD908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H="1" flipV="1">
            <a:off x="6094470" y="2941983"/>
            <a:ext cx="1530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4E0E-CA3E-2D31-9180-B8A8CAA7DD60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758450" y="2941983"/>
            <a:ext cx="2745402" cy="132425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077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35F26E-19B4-8377-4EC9-3E96F2D3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47DBC-6CD9-1763-E91B-B598B5A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UI Layer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D2706-0AFD-A589-B678-FE060A4C8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949" y="3174690"/>
            <a:ext cx="3731160" cy="153888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UI Packages for Each Module</a:t>
            </a:r>
            <a:br>
              <a:rPr lang="tr-TR" sz="2000" dirty="0"/>
            </a:br>
            <a:r>
              <a:rPr lang="tr-TR" sz="2000" dirty="0"/>
              <a:t>(pages &amp; components)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A Unification UI Layer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DE861-9BFA-F7C0-4E4D-B3A92E11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322038"/>
            <a:ext cx="8029537" cy="52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29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1" y="2490968"/>
            <a:ext cx="6978548" cy="1571264"/>
          </a:xfrm>
        </p:spPr>
        <p:txBody>
          <a:bodyPr/>
          <a:lstStyle/>
          <a:p>
            <a:r>
              <a:rPr lang="en-US" dirty="0"/>
              <a:t>Building</a:t>
            </a:r>
            <a:br>
              <a:rPr lang="tr-TR" dirty="0"/>
            </a:br>
            <a:r>
              <a:rPr lang="en-US" dirty="0"/>
              <a:t>Modular Application</a:t>
            </a:r>
            <a:r>
              <a:rPr lang="tr-TR" dirty="0"/>
              <a:t>s</a:t>
            </a:r>
            <a:br>
              <a:rPr lang="tr-TR" dirty="0"/>
            </a:br>
            <a:r>
              <a:rPr lang="en-US" dirty="0"/>
              <a:t>with ABP Studio</a:t>
            </a:r>
          </a:p>
        </p:txBody>
      </p:sp>
      <p:pic>
        <p:nvPicPr>
          <p:cNvPr id="8" name="Picture Placeholder 7" descr="A person smiling in front of a shelf of colorful books&#10;&#10;Description automatically generated">
            <a:extLst>
              <a:ext uri="{FF2B5EF4-FFF2-40B4-BE49-F238E27FC236}">
                <a16:creationId xmlns:a16="http://schemas.microsoft.com/office/drawing/2014/main" id="{3EC17378-37FA-85E7-9244-A6E0B7211FF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48000F-C63D-36F7-CAF8-422F050C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3276600"/>
            <a:ext cx="44291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EF8BF-E977-B89A-A28A-8D0A9DCA0F4F}"/>
              </a:ext>
            </a:extLst>
          </p:cNvPr>
          <p:cNvSpPr txBox="1"/>
          <p:nvPr/>
        </p:nvSpPr>
        <p:spPr>
          <a:xfrm>
            <a:off x="2404154" y="554363"/>
            <a:ext cx="3521798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9600" b="0" dirty="0">
                <a:solidFill>
                  <a:schemeClr val="accent5"/>
                </a:solidFill>
              </a:rPr>
              <a:t>DEMO</a:t>
            </a:r>
            <a:endParaRPr lang="en-US" sz="5400" dirty="0" err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97621F-32B8-12BB-0CA8-DC57BE43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C9713-3E9C-989E-7E90-C9D74832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Modular Monolith Application</a:t>
            </a:r>
            <a:br>
              <a:rPr lang="tr-TR" dirty="0"/>
            </a:br>
            <a:r>
              <a:rPr lang="tr-TR" dirty="0"/>
              <a:t>Development Tutorial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23D0A-3588-F1BA-3255-F9B6E000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11" y="1653134"/>
            <a:ext cx="4759420" cy="4759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24169-FB5B-DD4C-FD8B-6E1DD2B782FF}"/>
              </a:ext>
            </a:extLst>
          </p:cNvPr>
          <p:cNvSpPr txBox="1"/>
          <p:nvPr/>
        </p:nvSpPr>
        <p:spPr>
          <a:xfrm>
            <a:off x="570676" y="2492807"/>
            <a:ext cx="5920221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01: Creating the initial solution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02: Creating the initial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03: Building the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04: Creating the initial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05: Building the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06: Integrating the modules: Implementing Integration Services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07: Integrating the modules: Communication via Messages (Events)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08: Integrating the modules: Joining the Products and Orders Data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4723985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69993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tr-TR" dirty="0"/>
              <a:t>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3690F-E5F5-1BA9-7DE0-830922E8A5AA}"/>
              </a:ext>
            </a:extLst>
          </p:cNvPr>
          <p:cNvSpPr txBox="1">
            <a:spLocks/>
          </p:cNvSpPr>
          <p:nvPr/>
        </p:nvSpPr>
        <p:spPr>
          <a:xfrm>
            <a:off x="5118654" y="3403696"/>
            <a:ext cx="6555034" cy="52322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>
                <a:latin typeface="Open Sans"/>
                <a:ea typeface="Open Sans"/>
                <a:cs typeface="Open Sans"/>
              </a:rPr>
            </a:br>
            <a:r>
              <a:rPr lang="tr-TR" sz="1400" b="0" i="1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C20E9178-195A-1C69-BF7E-C5BF2E01F0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8654" y="4289887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11E52BA-CE47-9D9E-BC36-54692F5AA7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658" y="4672610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E517FA69-AC20-2F8D-1755-935F0AA4F2B8}"/>
              </a:ext>
            </a:extLst>
          </p:cNvPr>
          <p:cNvSpPr txBox="1"/>
          <p:nvPr/>
        </p:nvSpPr>
        <p:spPr>
          <a:xfrm>
            <a:off x="5354259" y="42267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7F3B819A-33AC-23B6-ED67-65D5D8FA7C65}"/>
              </a:ext>
            </a:extLst>
          </p:cNvPr>
          <p:cNvSpPr txBox="1"/>
          <p:nvPr/>
        </p:nvSpPr>
        <p:spPr>
          <a:xfrm>
            <a:off x="5354260" y="45960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C9FEEB84-AB48-173F-F0D9-E805A97E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599" y="3259218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9AB46C71-9771-C08B-314D-287077C33226}"/>
              </a:ext>
            </a:extLst>
          </p:cNvPr>
          <p:cNvSpPr/>
          <p:nvPr/>
        </p:nvSpPr>
        <p:spPr>
          <a:xfrm>
            <a:off x="4758911" y="2067475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9FE7F-4922-97FC-652D-1B0BCE2F0F24}"/>
              </a:ext>
            </a:extLst>
          </p:cNvPr>
          <p:cNvSpPr txBox="1"/>
          <p:nvPr/>
        </p:nvSpPr>
        <p:spPr>
          <a:xfrm>
            <a:off x="5426179" y="2029085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CAB19A-96C0-6B9B-4BF7-684A4AF5C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A38967-042D-7948-886A-CD4A0B6DEEED}"/>
              </a:ext>
            </a:extLst>
          </p:cNvPr>
          <p:cNvSpPr/>
          <p:nvPr/>
        </p:nvSpPr>
        <p:spPr bwMode="auto">
          <a:xfrm>
            <a:off x="6798773" y="1945580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FE2F8B-BD3A-00B3-0DFC-14DC0CCDBF28}"/>
              </a:ext>
            </a:extLst>
          </p:cNvPr>
          <p:cNvSpPr/>
          <p:nvPr/>
        </p:nvSpPr>
        <p:spPr bwMode="auto">
          <a:xfrm>
            <a:off x="1756409" y="1945580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9E3C9-2188-28E8-F5A7-B712947E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Database Layer</a:t>
            </a:r>
            <a:endParaRPr lang="en-US" dirty="0"/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6E46C978-3A2B-214A-D9CF-74D52CB3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03796" y="2147278"/>
            <a:ext cx="3372245" cy="2807394"/>
          </a:xfrm>
          <a:prstGeom prst="rect">
            <a:avLst/>
          </a:prstGeom>
        </p:spPr>
      </p:pic>
      <p:pic>
        <p:nvPicPr>
          <p:cNvPr id="3" name="Resim 12">
            <a:extLst>
              <a:ext uri="{FF2B5EF4-FFF2-40B4-BE49-F238E27FC236}">
                <a16:creationId xmlns:a16="http://schemas.microsoft.com/office/drawing/2014/main" id="{2889B3A8-3FDD-5CB7-3545-1B89905D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4399" y="2196309"/>
            <a:ext cx="3206310" cy="2709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EEC29-D5EA-B7C9-1BB1-808B7C98E838}"/>
              </a:ext>
            </a:extLst>
          </p:cNvPr>
          <p:cNvSpPr txBox="1"/>
          <p:nvPr/>
        </p:nvSpPr>
        <p:spPr>
          <a:xfrm>
            <a:off x="1527464" y="5400556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make multi-module table </a:t>
            </a:r>
            <a:r>
              <a:rPr lang="tr-TR" sz="2000" b="1" dirty="0">
                <a:solidFill>
                  <a:schemeClr val="bg1"/>
                </a:solidFill>
              </a:rPr>
              <a:t>JOINs </a:t>
            </a:r>
            <a:r>
              <a:rPr lang="tr-TR" sz="2000" dirty="0">
                <a:solidFill>
                  <a:schemeClr val="bg1"/>
                </a:solidFill>
              </a:rPr>
              <a:t>(for reporting)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ensure database level </a:t>
            </a:r>
            <a:r>
              <a:rPr lang="tr-TR" sz="2000" b="1" dirty="0">
                <a:solidFill>
                  <a:schemeClr val="bg1"/>
                </a:solidFill>
              </a:rPr>
              <a:t>transactions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216E8-4D43-797D-42F7-4BC6EB5E3CD4}"/>
              </a:ext>
            </a:extLst>
          </p:cNvPr>
          <p:cNvSpPr txBox="1"/>
          <p:nvPr/>
        </p:nvSpPr>
        <p:spPr>
          <a:xfrm>
            <a:off x="6798773" y="5400556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Best </a:t>
            </a:r>
            <a:r>
              <a:rPr lang="tr-TR" sz="2000" b="1" dirty="0">
                <a:solidFill>
                  <a:schemeClr val="bg1"/>
                </a:solidFill>
              </a:rPr>
              <a:t>data isolation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Different DBMS </a:t>
            </a:r>
            <a:r>
              <a:rPr lang="tr-TR" sz="2000" dirty="0">
                <a:solidFill>
                  <a:schemeClr val="bg1"/>
                </a:solidFill>
              </a:rPr>
              <a:t>for each module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Scale </a:t>
            </a:r>
            <a:r>
              <a:rPr lang="tr-TR" sz="2000" dirty="0">
                <a:solidFill>
                  <a:schemeClr val="bg1"/>
                </a:solidFill>
              </a:rPr>
              <a:t>a database independently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More </a:t>
            </a:r>
            <a:r>
              <a:rPr lang="tr-TR" sz="2000" b="1" dirty="0">
                <a:solidFill>
                  <a:schemeClr val="bg1"/>
                </a:solidFill>
              </a:rPr>
              <a:t>microservice ready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D7F2E-4727-ABCF-4147-670F68095479}"/>
              </a:ext>
            </a:extLst>
          </p:cNvPr>
          <p:cNvSpPr txBox="1"/>
          <p:nvPr/>
        </p:nvSpPr>
        <p:spPr>
          <a:xfrm>
            <a:off x="2153266" y="1393617"/>
            <a:ext cx="2988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Single (shared) Database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698DF-C476-2381-1825-38AF1A8F78D7}"/>
              </a:ext>
            </a:extLst>
          </p:cNvPr>
          <p:cNvSpPr txBox="1"/>
          <p:nvPr/>
        </p:nvSpPr>
        <p:spPr>
          <a:xfrm>
            <a:off x="7513025" y="1393617"/>
            <a:ext cx="23537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Separate Databases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36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6E3595-B0B5-392B-026B-C64074F6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5D55-E8D4-D4BB-4FEE-34488AF97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572170"/>
            <a:ext cx="3192272" cy="276999"/>
          </a:xfrm>
        </p:spPr>
        <p:txBody>
          <a:bodyPr/>
          <a:lstStyle/>
          <a:p>
            <a:r>
              <a:rPr lang="tr-TR" dirty="0"/>
              <a:t>Business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681DB-F025-9DB0-7BA0-4D8ECF500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071488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Catalog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Ordering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Shipping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User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35E-B5B3-2ADC-06AA-4A54A5DA13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4263003"/>
            <a:ext cx="3192272" cy="276999"/>
          </a:xfrm>
        </p:spPr>
        <p:txBody>
          <a:bodyPr/>
          <a:lstStyle/>
          <a:p>
            <a:r>
              <a:rPr lang="tr-TR" dirty="0"/>
              <a:t>Aggregator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6CF22-72F9-FD62-46E4-5BAAA93BB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762321"/>
            <a:ext cx="3205796" cy="70788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Dashboard</a:t>
            </a:r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7F600-CFC2-97F8-FACD-9733D422D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572170"/>
            <a:ext cx="3192272" cy="276999"/>
          </a:xfrm>
        </p:spPr>
        <p:txBody>
          <a:bodyPr/>
          <a:lstStyle/>
          <a:p>
            <a:r>
              <a:rPr lang="tr-TR" dirty="0"/>
              <a:t>Infrastructure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956710-3B3C-B402-3254-95EE44609D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071488"/>
            <a:ext cx="3205796" cy="15696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Setting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Permission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Background jobs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Email &amp; SMS Sending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7E6111-0928-3FC9-AE7B-08F04D4DE8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4263003"/>
            <a:ext cx="3192272" cy="276999"/>
          </a:xfrm>
        </p:spPr>
        <p:txBody>
          <a:bodyPr/>
          <a:lstStyle/>
          <a:p>
            <a:r>
              <a:rPr lang="tr-TR" dirty="0"/>
              <a:t>Generic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AFCF80-C800-3166-E33B-E680B635C2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762321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User &amp; </a:t>
            </a:r>
            <a:r>
              <a:rPr lang="fr-FR" sz="1800" dirty="0" err="1"/>
              <a:t>role</a:t>
            </a:r>
            <a:r>
              <a:rPr lang="fr-FR" sz="1800" dirty="0"/>
              <a:t> management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Audit </a:t>
            </a:r>
            <a:r>
              <a:rPr lang="fr-FR" sz="1800" dirty="0" err="1"/>
              <a:t>logging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GDPR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Chat</a:t>
            </a:r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1499AEE-AE65-7847-A15D-AA92E96B3B3E}"/>
              </a:ext>
            </a:extLst>
          </p:cNvPr>
          <p:cNvSpPr txBox="1">
            <a:spLocks/>
          </p:cNvSpPr>
          <p:nvPr/>
        </p:nvSpPr>
        <p:spPr>
          <a:xfrm>
            <a:off x="4283542" y="422028"/>
            <a:ext cx="6920211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tr-TR" dirty="0"/>
              <a:t>Module Types</a:t>
            </a:r>
          </a:p>
        </p:txBody>
      </p:sp>
    </p:spTree>
    <p:extLst>
      <p:ext uri="{BB962C8B-B14F-4D97-AF65-F5344CB8AC3E}">
        <p14:creationId xmlns:p14="http://schemas.microsoft.com/office/powerpoint/2010/main" val="4250287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  <p:bldP spid="4" grpId="0" build="p"/>
      <p:bldP spid="5" grpId="0" uiExpand="1" build="p"/>
      <p:bldP spid="6" grpId="0" build="p"/>
      <p:bldP spid="7" grpId="0" uiExpand="1" build="p"/>
      <p:bldP spid="8" grpId="0" build="p"/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830997"/>
          </a:xfrm>
        </p:spPr>
        <p:txBody>
          <a:bodyPr/>
          <a:lstStyle/>
          <a:p>
            <a:r>
              <a:rPr lang="tr-TR" dirty="0"/>
              <a:t>Introduction to Modularity &amp;</a:t>
            </a:r>
            <a:br>
              <a:rPr lang="tr-TR" dirty="0"/>
            </a:br>
            <a:r>
              <a:rPr lang="tr-TR" dirty="0"/>
              <a:t>ABP Platform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830997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1107996"/>
          </a:xfrm>
        </p:spPr>
        <p:txBody>
          <a:bodyPr/>
          <a:lstStyle/>
          <a:p>
            <a:r>
              <a:rPr lang="tr-TR" dirty="0"/>
              <a:t>DEMO:</a:t>
            </a:r>
            <a:br>
              <a:rPr lang="tr-TR" dirty="0"/>
            </a:br>
            <a:r>
              <a:rPr lang="tr-TR" dirty="0"/>
              <a:t>Building Modular Application with ABP Studio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en-US" dirty="0"/>
              <a:t>Introduction to Modularity &amp;</a:t>
            </a:r>
            <a:br>
              <a:rPr lang="en-US" dirty="0"/>
            </a:br>
            <a:r>
              <a:rPr lang="en-US" dirty="0"/>
              <a:t>ABP Platform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0AFDDA-3B8C-3C07-6802-285A186E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29ECC-1D64-1EC2-9107-302C059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Modular Software?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DFA0-78BC-645B-57B2-647C23E01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5182852" cy="3447098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8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later</a:t>
            </a:r>
            <a:endParaRPr lang="en-US" sz="1400" dirty="0"/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E3CA5B3F-7C8C-1991-E517-90146B77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9477" y="1194704"/>
            <a:ext cx="5051848" cy="50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9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631F271-C240-7EA7-1B2D-1D32E2890A47}"/>
              </a:ext>
            </a:extLst>
          </p:cNvPr>
          <p:cNvSpPr/>
          <p:nvPr/>
        </p:nvSpPr>
        <p:spPr bwMode="auto">
          <a:xfrm>
            <a:off x="2836725" y="2874932"/>
            <a:ext cx="7616518" cy="39415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Need for An Infrastucture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AA78A3-730C-6593-AFF2-FCB7B584D6F0}"/>
              </a:ext>
            </a:extLst>
          </p:cNvPr>
          <p:cNvSpPr/>
          <p:nvPr/>
        </p:nvSpPr>
        <p:spPr bwMode="auto">
          <a:xfrm>
            <a:off x="2943933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Catalog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55746-5473-AF9C-3A9E-EBCAFB9BD7B0}"/>
              </a:ext>
            </a:extLst>
          </p:cNvPr>
          <p:cNvSpPr/>
          <p:nvPr/>
        </p:nvSpPr>
        <p:spPr bwMode="auto">
          <a:xfrm>
            <a:off x="4842592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Ordering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6099E-89BA-D6BF-D983-97030A1733CA}"/>
              </a:ext>
            </a:extLst>
          </p:cNvPr>
          <p:cNvSpPr/>
          <p:nvPr/>
        </p:nvSpPr>
        <p:spPr bwMode="auto">
          <a:xfrm>
            <a:off x="6741252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Shipping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69261A-992E-94D2-AA82-F2E734E65FAE}"/>
              </a:ext>
            </a:extLst>
          </p:cNvPr>
          <p:cNvSpPr/>
          <p:nvPr/>
        </p:nvSpPr>
        <p:spPr bwMode="auto">
          <a:xfrm>
            <a:off x="8639914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Reviews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55CE98-EC91-2AF4-2C5A-884A13291D50}"/>
              </a:ext>
            </a:extLst>
          </p:cNvPr>
          <p:cNvSpPr/>
          <p:nvPr/>
        </p:nvSpPr>
        <p:spPr bwMode="auto">
          <a:xfrm>
            <a:off x="2943933" y="1193447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1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5859A4-0003-6CE3-01E3-4019BB3380B8}"/>
              </a:ext>
            </a:extLst>
          </p:cNvPr>
          <p:cNvSpPr/>
          <p:nvPr/>
        </p:nvSpPr>
        <p:spPr bwMode="auto">
          <a:xfrm>
            <a:off x="4842591" y="1193446"/>
            <a:ext cx="3632207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2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7F72C8-C14B-1423-A212-97B9F6DBDC89}"/>
              </a:ext>
            </a:extLst>
          </p:cNvPr>
          <p:cNvSpPr/>
          <p:nvPr/>
        </p:nvSpPr>
        <p:spPr bwMode="auto">
          <a:xfrm>
            <a:off x="8639911" y="1193446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3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8B3196-E671-9510-5D0B-7452EA43F63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3810706" y="1677914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D05079-D6B9-9709-447B-042AD96898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09364" y="1677913"/>
            <a:ext cx="1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6D96F8-CE27-3818-D3D0-0033A421F27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608025" y="1677913"/>
            <a:ext cx="0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CEEC4-A47F-7818-E1FC-8A49DE5E3EBC}"/>
              </a:ext>
            </a:extLst>
          </p:cNvPr>
          <p:cNvCxnSpPr>
            <a:stCxn id="14" idx="2"/>
            <a:endCxn id="10" idx="0"/>
          </p:cNvCxnSpPr>
          <p:nvPr/>
        </p:nvCxnSpPr>
        <p:spPr>
          <a:xfrm>
            <a:off x="9506684" y="1677913"/>
            <a:ext cx="3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E6B233-54D6-4457-CB92-662FB2555DE1}"/>
              </a:ext>
            </a:extLst>
          </p:cNvPr>
          <p:cNvSpPr/>
          <p:nvPr/>
        </p:nvSpPr>
        <p:spPr bwMode="auto">
          <a:xfrm>
            <a:off x="2943928" y="5822911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Abstractions for 3-rd party libraries and services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rabbitmq, redis, hangfire, twilio, 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F466A2-DA90-847C-0AD3-D5D229947FAA}"/>
              </a:ext>
            </a:extLst>
          </p:cNvPr>
          <p:cNvSpPr/>
          <p:nvPr/>
        </p:nvSpPr>
        <p:spPr bwMode="auto">
          <a:xfrm>
            <a:off x="2943929" y="4819640"/>
            <a:ext cx="7429523" cy="95996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Enterprise application building blocks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audit logging, background jobs, BLOB storing, data filtering, distributed locking, setting management, event bus, multi-tenancy...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E82FCA-AD55-FC47-40FA-55BF7808F8A0}"/>
              </a:ext>
            </a:extLst>
          </p:cNvPr>
          <p:cNvSpPr/>
          <p:nvPr/>
        </p:nvSpPr>
        <p:spPr bwMode="auto">
          <a:xfrm>
            <a:off x="2943930" y="3911632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Automating cross-cutting concerns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Authorization, validation, database transaction, exception handling...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2FB876-6DD4-C313-4A63-DE7BD7AE4A24}"/>
              </a:ext>
            </a:extLst>
          </p:cNvPr>
          <p:cNvSpPr/>
          <p:nvPr/>
        </p:nvSpPr>
        <p:spPr bwMode="auto">
          <a:xfrm>
            <a:off x="2943931" y="3003624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Base classes &amp; utilities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Entities, repositories, services, controllers, DTOs, Helpers </a:t>
            </a: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8112D-8415-630C-FFE6-F63777B4ADFE}"/>
              </a:ext>
            </a:extLst>
          </p:cNvPr>
          <p:cNvCxnSpPr/>
          <p:nvPr/>
        </p:nvCxnSpPr>
        <p:spPr>
          <a:xfrm>
            <a:off x="3810705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AE2A052-1AB4-FAEE-A239-A074022C8AE4}"/>
              </a:ext>
            </a:extLst>
          </p:cNvPr>
          <p:cNvSpPr/>
          <p:nvPr/>
        </p:nvSpPr>
        <p:spPr bwMode="auto">
          <a:xfrm>
            <a:off x="1326957" y="3003624"/>
            <a:ext cx="970777" cy="36921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Infrastructure Team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E1091E-1540-2059-872F-34AA0F41C9ED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 flipV="1">
            <a:off x="2297734" y="4845685"/>
            <a:ext cx="538991" cy="4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0F7869-B5C5-82B5-1DED-213774B1F5AF}"/>
              </a:ext>
            </a:extLst>
          </p:cNvPr>
          <p:cNvCxnSpPr/>
          <p:nvPr/>
        </p:nvCxnSpPr>
        <p:spPr>
          <a:xfrm>
            <a:off x="5713533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1D5603-EF05-47C2-B922-1415C880F879}"/>
              </a:ext>
            </a:extLst>
          </p:cNvPr>
          <p:cNvCxnSpPr/>
          <p:nvPr/>
        </p:nvCxnSpPr>
        <p:spPr>
          <a:xfrm>
            <a:off x="7601803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49D7EE-218D-B93A-1942-B4B95E44F214}"/>
              </a:ext>
            </a:extLst>
          </p:cNvPr>
          <p:cNvCxnSpPr/>
          <p:nvPr/>
        </p:nvCxnSpPr>
        <p:spPr>
          <a:xfrm>
            <a:off x="9504631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29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69504C-9EB1-01E0-050C-D848FC19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C83E3-ABBD-6543-8164-C7F647EBE5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951674"/>
            <a:ext cx="4609123" cy="553998"/>
          </a:xfrm>
        </p:spPr>
        <p:txBody>
          <a:bodyPr/>
          <a:lstStyle/>
          <a:p>
            <a:r>
              <a:rPr lang="tr-TR" dirty="0"/>
              <a:t>Modular Application Development Platform for .NET Developers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F810C-4DA9-AD98-20DF-E2A6DAB0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The ABP</a:t>
            </a:r>
            <a:br>
              <a:rPr lang="tr-TR" dirty="0"/>
            </a:br>
            <a:r>
              <a:rPr lang="tr-TR" dirty="0"/>
              <a:t>Platform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A859B5D-4D0E-5330-1961-AD6AC3FE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84" b="26555"/>
          <a:stretch/>
        </p:blipFill>
        <p:spPr>
          <a:xfrm>
            <a:off x="4779818" y="123488"/>
            <a:ext cx="7276752" cy="6601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ED41D-CDA4-6473-1E27-9141917A1CDB}"/>
              </a:ext>
            </a:extLst>
          </p:cNvPr>
          <p:cNvSpPr txBox="1"/>
          <p:nvPr/>
        </p:nvSpPr>
        <p:spPr>
          <a:xfrm>
            <a:off x="471286" y="3598988"/>
            <a:ext cx="451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9A555B-F4EC-8AEF-2872-0C2BEAF3F2BA}"/>
              </a:ext>
            </a:extLst>
          </p:cNvPr>
          <p:cNvSpPr/>
          <p:nvPr/>
        </p:nvSpPr>
        <p:spPr>
          <a:xfrm>
            <a:off x="585946" y="2842602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EA797-B6A4-4CF8-8091-6D86997F3776}"/>
              </a:ext>
            </a:extLst>
          </p:cNvPr>
          <p:cNvSpPr txBox="1"/>
          <p:nvPr/>
        </p:nvSpPr>
        <p:spPr>
          <a:xfrm>
            <a:off x="1253214" y="2804212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6093C-5CF4-8862-24CF-8ACA74DD6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00" y="4036172"/>
            <a:ext cx="3994932" cy="4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20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B4712D-1099-F6FD-5943-C30C4BF7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EE80-5BF5-78A5-7BA1-DB5C6F04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427F4-BB06-C077-B2E6-691BB6067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082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385B990-C5B5-33C8-8816-2BB17703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5E9ED-A4BF-10D8-0AB3-DBA89D58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Module: Package Structure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511A9-2F0E-9291-9996-51777E17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6" y="1349704"/>
            <a:ext cx="3425984" cy="508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68;p2">
            <a:extLst>
              <a:ext uri="{FF2B5EF4-FFF2-40B4-BE49-F238E27FC236}">
                <a16:creationId xmlns:a16="http://schemas.microsoft.com/office/drawing/2014/main" id="{A95B8CC5-1E2C-0E19-553C-431942E13BF7}"/>
              </a:ext>
            </a:extLst>
          </p:cNvPr>
          <p:cNvSpPr txBox="1"/>
          <p:nvPr/>
        </p:nvSpPr>
        <p:spPr>
          <a:xfrm>
            <a:off x="4510798" y="1349704"/>
            <a:ext cx="7225482" cy="528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Optional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Packages: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Test</a:t>
            </a:r>
            <a:endParaRPr lang="en-US" sz="2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37353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59D7D3-B826-0F20-B489-9B375D0C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B5665-64C6-F29E-3735-CE6202D1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Dependencies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A2B8D-571D-4B94-94E3-4E593245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15" y="2136913"/>
            <a:ext cx="3446390" cy="1059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EDFBA-4A47-1F98-5AF3-693ECB7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17" y="2136914"/>
            <a:ext cx="3420198" cy="10590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86896-F41F-F0F5-0F34-282B43E6192A}"/>
              </a:ext>
            </a:extLst>
          </p:cNvPr>
          <p:cNvCxnSpPr>
            <a:cxnSpLocks/>
          </p:cNvCxnSpPr>
          <p:nvPr/>
        </p:nvCxnSpPr>
        <p:spPr>
          <a:xfrm flipH="1">
            <a:off x="5477522" y="2658389"/>
            <a:ext cx="1376039" cy="37777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29182-06F8-BEF1-D7FF-1D0F83B7B129}"/>
              </a:ext>
            </a:extLst>
          </p:cNvPr>
          <p:cNvCxnSpPr>
            <a:cxnSpLocks/>
          </p:cNvCxnSpPr>
          <p:nvPr/>
        </p:nvCxnSpPr>
        <p:spPr>
          <a:xfrm>
            <a:off x="4589755" y="2658389"/>
            <a:ext cx="2016842" cy="306753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8;p2">
            <a:extLst>
              <a:ext uri="{FF2B5EF4-FFF2-40B4-BE49-F238E27FC236}">
                <a16:creationId xmlns:a16="http://schemas.microsoft.com/office/drawing/2014/main" id="{D764A358-CFDF-7622-99E5-37152DF02AEB}"/>
              </a:ext>
            </a:extLst>
          </p:cNvPr>
          <p:cNvSpPr txBox="1"/>
          <p:nvPr/>
        </p:nvSpPr>
        <p:spPr>
          <a:xfrm>
            <a:off x="0" y="3758487"/>
            <a:ext cx="121920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20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20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20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20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86811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580</Words>
  <Application>Microsoft Office PowerPoint</Application>
  <PresentationFormat>Widescreen</PresentationFormat>
  <Paragraphs>132</Paragraphs>
  <Slides>17</Slides>
  <Notes>1</Notes>
  <HiddenSlides>16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Poppins</vt:lpstr>
      <vt:lpstr>Courier New</vt:lpstr>
      <vt:lpstr>Segoe Sans Text</vt:lpstr>
      <vt:lpstr>Arial</vt:lpstr>
      <vt:lpstr>Calibri</vt:lpstr>
      <vt:lpstr>Segoe UI</vt:lpstr>
      <vt:lpstr>Open Sans</vt:lpstr>
      <vt:lpstr>Wingdings</vt:lpstr>
      <vt:lpstr>Azure 2023 Template</vt:lpstr>
      <vt:lpstr>Building Modular Monolith Applications  with ASP.NET Core and ABP Studio</vt:lpstr>
      <vt:lpstr>Agenda</vt:lpstr>
      <vt:lpstr>01</vt:lpstr>
      <vt:lpstr>Why Modular Software?</vt:lpstr>
      <vt:lpstr>The Need for An Infrastucture</vt:lpstr>
      <vt:lpstr>The ABP Platform</vt:lpstr>
      <vt:lpstr>02</vt:lpstr>
      <vt:lpstr>Module: Package Structure</vt:lpstr>
      <vt:lpstr>Module Dependencies</vt:lpstr>
      <vt:lpstr>Communication Between the Modules</vt:lpstr>
      <vt:lpstr>Module Solutions &amp; The Host Application</vt:lpstr>
      <vt:lpstr>The UI Layer</vt:lpstr>
      <vt:lpstr>Building Modular Applications with ABP Studio</vt:lpstr>
      <vt:lpstr>Modular Monolith Application Development Tutorial</vt:lpstr>
      <vt:lpstr>Thank you!</vt:lpstr>
      <vt:lpstr>The Database Layer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2024-11-09T10:18:13Z</dcterms:modified>
  <cp:category/>
</cp:coreProperties>
</file>